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png" ContentType="image/png"/>
  <Override PartName="/ppt/media/image8.jpeg" ContentType="image/jpeg"/>
  <Override PartName="/ppt/media/image5.jpeg" ContentType="image/jpeg"/>
  <Override PartName="/ppt/media/image10.jpeg" ContentType="image/jpeg"/>
  <Override PartName="/ppt/media/image6.jpeg" ContentType="image/jpeg"/>
  <Override PartName="/ppt/media/image7.jpeg" ContentType="image/jpeg"/>
  <Override PartName="/ppt/media/image9.jpeg" ContentType="image/jpe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jpeg>
</file>

<file path=ppt/media/image10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bookart.ca/binding-materials-finishing" TargetMode="External"/><Relationship Id="rId2" Type="http://schemas.openxmlformats.org/officeDocument/2006/relationships/hyperlink" Target="https://www.caseyprinting.com/blog/2014/print/binding-which-one-is-right-for-your-print-job" TargetMode="External"/><Relationship Id="rId3" Type="http://schemas.openxmlformats.org/officeDocument/2006/relationships/hyperlink" Target="https://commons.wikimedia.org/wiki/File:Comb_bind_step4.JPG" TargetMode="External"/><Relationship Id="rId4" Type="http://schemas.openxmlformats.org/officeDocument/2006/relationships/hyperlink" Target="https://commons.wikimedia.org/wiki/File:Notebook.jpg" TargetMode="External"/><Relationship Id="rId5" Type="http://schemas.openxmlformats.org/officeDocument/2006/relationships/hyperlink" Target="http://www.mboamerica.com/solution/web-fed-digital-saddle-stitching/" TargetMode="External"/><Relationship Id="rId6" Type="http://schemas.openxmlformats.org/officeDocument/2006/relationships/hyperlink" Target="https://commons.wikimedia.org/wiki/File:Wire-o.jpg" TargetMode="External"/><Relationship Id="rId7" Type="http://schemas.openxmlformats.org/officeDocument/2006/relationships/hyperlink" Target="https://en.wikipedia.org/wiki/File:Coptic_sewing.jpg" TargetMode="External"/><Relationship Id="rId8" Type="http://schemas.openxmlformats.org/officeDocument/2006/relationships/hyperlink" Target="https://commons.wikimedia.org/wiki/File:Coptic_flat.jpg" TargetMode="External"/><Relationship Id="rId9" Type="http://schemas.openxmlformats.org/officeDocument/2006/relationships/hyperlink" Target="https://www.customnotebook.com/product-item/wholesale-composition-books/" TargetMode="External"/><Relationship Id="rId10" Type="http://schemas.openxmlformats.org/officeDocument/2006/relationships/hyperlink" Target="https://commons.wikimedia.org/wiki/File:Records_of_Wenlan_Pavilion_2014-04.JPG" TargetMode="External"/><Relationship Id="rId1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2"/>
          <p:cNvSpPr/>
          <p:nvPr/>
        </p:nvSpPr>
        <p:spPr>
          <a:xfrm>
            <a:off x="504000" y="1326600"/>
            <a:ext cx="906948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TextShape 3"/>
          <p:cNvSpPr txBox="1"/>
          <p:nvPr/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Printed Media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References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504000" y="1326600"/>
            <a:ext cx="9069480" cy="32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5000"/>
          </a:bodyPr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BookArt. (n.d.)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Case binding – section sewn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[Photograph]. BookArt.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1"/>
              </a:rPr>
              <a:t>https://www.bookart.ca/binding-materials-finishing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Casey Printing (n.d.)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Perfect bound books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Casey Printing.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2"/>
              </a:rPr>
              <a:t>https://www.caseyprinting.com/blog/2014/print/binding-which-one-is-right-for-your-print-job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Digitalgadget. (2008, December 4).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Step 4 of comb binding – the completed binding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[Photograph]. Wikimedia Commons.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3"/>
              </a:rPr>
              <a:t>https://commons.wikimedia.org/wiki/File:Comb_bind_step4.JPG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Jenniferjanette1. (2016, September 19).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Notebook and folder on a table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[Photograph]. Wikimedia Commons.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4"/>
              </a:rPr>
              <a:t>https://commons.wikimedia.org/wiki/File:Notebook.jpg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MBO America. (n.d.)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Saddle stitched notebooks with staples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MBO Komori Group.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5"/>
              </a:rPr>
              <a:t>http://www.mboamerica.com/solution/web-fed-digital-saddle-stitching/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Monster4711. (2011, October 12).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Wire-O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Wikimedia Commons.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6"/>
              </a:rPr>
              <a:t>https://commons.wikimedia.org/wiki/File:Wire-o.jpg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Ratbasket. (2007, July 25 a).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Detail of sewing on a model Coptic binding created by Ratbasket in 2003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Wikipedia.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7"/>
              </a:rPr>
              <a:t>https://en.wikipedia.org/wiki/File:Coptic_sewing.jpg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Ratbasket. (2007, July 25 b).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Model Coptic binding created in 2003 by Ratbasket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Wikimedia Commons.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8"/>
              </a:rPr>
              <a:t>https://commons.wikimedia.org/wiki/File:Coptic_flat.jpg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Scribble Tree. (n.d.)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Saddle stitched notebooks with thread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Scribble Tree.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9"/>
              </a:rPr>
              <a:t>https://www.customnotebook.com/product-item/wholesale-composition-books/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3200" spc="-1" strike="noStrike">
                <a:solidFill>
                  <a:srgbClr val="000000"/>
                </a:solidFill>
                <a:latin typeface="Arial"/>
                <a:ea typeface="DejaVu Sans"/>
              </a:rPr>
              <a:t>猫猫的日记本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. (2014, April 12). </a:t>
            </a:r>
            <a:r>
              <a:rPr b="0" i="1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Records of Wenlan pavilion, 2014-04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[Photograph]. Wikimedia Commons.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  <a:hlinkClick r:id="rId10"/>
              </a:rPr>
              <a:t>https://commons.wikimedia.org/wiki/File:Records_of_Wenlan_Pavilion_2014-04.JPG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200" spc="-1" strike="noStrike">
                <a:latin typeface="Arial"/>
              </a:rPr>
              <a:t>Signature Bindings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Case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8329320" y="5284080"/>
            <a:ext cx="163548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BookArt, n.d.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69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Durable form of binding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Uses multiple signatures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Generally sewn, with added glue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Does not lay completely flat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rcRect l="13208" t="0" r="15078" b="0"/>
          <a:stretch/>
        </p:blipFill>
        <p:spPr>
          <a:xfrm>
            <a:off x="91440" y="1005840"/>
            <a:ext cx="4718520" cy="4114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Coptic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7223760" y="5326560"/>
            <a:ext cx="285696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Ratbasket, 2007a, 2007b)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2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Less durable form of binding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Labor intensive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One of the earliest methods used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Chained stitching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 spine required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Lays flat fairly easily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208800" y="182880"/>
            <a:ext cx="3448800" cy="27082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/>
        </p:blipFill>
        <p:spPr>
          <a:xfrm>
            <a:off x="822960" y="2995920"/>
            <a:ext cx="2375280" cy="2490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Saddle-stitch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5852160" y="5284080"/>
            <a:ext cx="411264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MBO America, n.d.; Scribble Tree, n.d.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2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Fast and low-cost form of binding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Not very durable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Only able to bind a single signature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Thread or staples used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 spine required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Generally does not lay flat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64800" y="271800"/>
            <a:ext cx="4690080" cy="2476440"/>
          </a:xfrm>
          <a:prstGeom prst="rect">
            <a:avLst/>
          </a:prstGeom>
          <a:ln>
            <a:noFill/>
          </a:ln>
        </p:spPr>
      </p:pic>
      <p:pic>
        <p:nvPicPr>
          <p:cNvPr id="96" name="" descr=""/>
          <p:cNvPicPr/>
          <p:nvPr/>
        </p:nvPicPr>
        <p:blipFill>
          <a:blip r:embed="rId2"/>
          <a:srcRect l="0" t="17239" r="0" b="6869"/>
          <a:stretch/>
        </p:blipFill>
        <p:spPr>
          <a:xfrm>
            <a:off x="548640" y="2802600"/>
            <a:ext cx="3657600" cy="277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200" spc="-1" strike="noStrike">
                <a:latin typeface="Arial"/>
              </a:rPr>
              <a:t>Edge Bindings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Stab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7680960" y="5284080"/>
            <a:ext cx="228384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zh-CN" sz="1800" spc="-1" strike="noStrike">
                <a:solidFill>
                  <a:srgbClr val="000000"/>
                </a:solidFill>
                <a:latin typeface="Arial"/>
                <a:ea typeface="DejaVu Sans"/>
              </a:rPr>
              <a:t>猫猫的日记本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, 2014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4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Traditionally used in many parts of East Asia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Pages sewn through the face in a single block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 spine required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Requires large margins on the bound edge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Does not lay flat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rcRect l="3894" t="0" r="0" b="0"/>
          <a:stretch/>
        </p:blipFill>
        <p:spPr>
          <a:xfrm>
            <a:off x="91440" y="1371600"/>
            <a:ext cx="4512600" cy="3521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Wire/Spiral/Comb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7315200" y="4754880"/>
            <a:ext cx="2649600" cy="87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Jenniferjanette1, 2016;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Digitalgadget, 2008;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Monster4711, 2011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7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Fast and low cost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Not durable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Works equally well with missing pages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Lays completely flat, and wire-bound (ex. spiral notebooks) can opened to 360 degrees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 rot="5400000">
            <a:off x="-198000" y="563760"/>
            <a:ext cx="3048120" cy="228600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1066680" y="3291840"/>
            <a:ext cx="3048120" cy="228600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3"/>
          <a:srcRect l="0" t="37484" r="58413" b="0"/>
          <a:stretch/>
        </p:blipFill>
        <p:spPr>
          <a:xfrm rot="5400000">
            <a:off x="2042280" y="792000"/>
            <a:ext cx="3047400" cy="1828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4827240" y="182880"/>
            <a:ext cx="5137560" cy="1248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Perfect Bindings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7772400" y="5284080"/>
            <a:ext cx="2192400" cy="34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Casey Printing, n.d.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4827240" y="1737360"/>
            <a:ext cx="5137560" cy="62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4"/>
          <p:cNvSpPr/>
          <p:nvPr/>
        </p:nvSpPr>
        <p:spPr>
          <a:xfrm>
            <a:off x="4937760" y="1737360"/>
            <a:ext cx="4954680" cy="257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40000"/>
          </a:bodyPr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Low cost and relatively durable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Secures edges of pages to the spine with glue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Relatively new binding method</a:t>
            </a:r>
            <a:endParaRPr b="0" lang="en-US" sz="32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Does not lay flat, and spine can be damaged from this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rcRect l="24079" t="0" r="2813" b="0"/>
          <a:stretch/>
        </p:blipFill>
        <p:spPr>
          <a:xfrm>
            <a:off x="91440" y="640080"/>
            <a:ext cx="4754520" cy="4317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2022-01-19T08:42:35Z</dcterms:created>
  <dc:creator>Kurtis D. Miller</dc:creator>
  <dc:description/>
  <dc:language>en-US</dc:language>
  <cp:lastModifiedBy>Kurtis D. Miller</cp:lastModifiedBy>
  <dcterms:modified xsi:type="dcterms:W3CDTF">2022-02-09T13:54:35Z</dcterms:modified>
  <cp:revision>10</cp:revision>
  <dc:subject/>
  <dc:title/>
</cp:coreProperties>
</file>